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0" r:id="rId4"/>
    <p:sldId id="262" r:id="rId5"/>
    <p:sldId id="258" r:id="rId6"/>
    <p:sldId id="259"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2279EA5-F3FF-4C33-AD31-AAD34EB817D2}" type="datetimeFigureOut">
              <a:rPr lang="en-US" smtClean="0"/>
              <a:t>3/19/2012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A984B1B9-7C03-438F-934A-22A377B6E1F0}"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279EA5-F3FF-4C33-AD31-AAD34EB817D2}" type="datetimeFigureOut">
              <a:rPr lang="en-US" smtClean="0"/>
              <a:t>3/19/2012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84B1B9-7C03-438F-934A-22A377B6E1F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279EA5-F3FF-4C33-AD31-AAD34EB817D2}" type="datetimeFigureOut">
              <a:rPr lang="en-US" smtClean="0"/>
              <a:t>3/19/2012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84B1B9-7C03-438F-934A-22A377B6E1F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279EA5-F3FF-4C33-AD31-AAD34EB817D2}" type="datetimeFigureOut">
              <a:rPr lang="en-US" smtClean="0"/>
              <a:t>3/19/2012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84B1B9-7C03-438F-934A-22A377B6E1F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2279EA5-F3FF-4C33-AD31-AAD34EB817D2}" type="datetimeFigureOut">
              <a:rPr lang="en-US" smtClean="0"/>
              <a:t>3/19/2012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84B1B9-7C03-438F-934A-22A377B6E1F0}"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2279EA5-F3FF-4C33-AD31-AAD34EB817D2}" type="datetimeFigureOut">
              <a:rPr lang="en-US" smtClean="0"/>
              <a:t>3/19/2012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84B1B9-7C03-438F-934A-22A377B6E1F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2279EA5-F3FF-4C33-AD31-AAD34EB817D2}" type="datetimeFigureOut">
              <a:rPr lang="en-US" smtClean="0"/>
              <a:t>3/19/2012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984B1B9-7C03-438F-934A-22A377B6E1F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2279EA5-F3FF-4C33-AD31-AAD34EB817D2}" type="datetimeFigureOut">
              <a:rPr lang="en-US" smtClean="0"/>
              <a:t>3/19/2012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984B1B9-7C03-438F-934A-22A377B6E1F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279EA5-F3FF-4C33-AD31-AAD34EB817D2}" type="datetimeFigureOut">
              <a:rPr lang="en-US" smtClean="0"/>
              <a:t>3/19/2012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984B1B9-7C03-438F-934A-22A377B6E1F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2279EA5-F3FF-4C33-AD31-AAD34EB817D2}" type="datetimeFigureOut">
              <a:rPr lang="en-US" smtClean="0"/>
              <a:t>3/19/2012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84B1B9-7C03-438F-934A-22A377B6E1F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2279EA5-F3FF-4C33-AD31-AAD34EB817D2}" type="datetimeFigureOut">
              <a:rPr lang="en-US" smtClean="0"/>
              <a:t>3/19/2012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A984B1B9-7C03-438F-934A-22A377B6E1F0}"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2279EA5-F3FF-4C33-AD31-AAD34EB817D2}" type="datetimeFigureOut">
              <a:rPr lang="en-US" smtClean="0"/>
              <a:t>3/19/2012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984B1B9-7C03-438F-934A-22A377B6E1F0}"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Spinal Cord Injuries</a:t>
            </a:r>
            <a:endParaRPr lang="en-US" dirty="0"/>
          </a:p>
        </p:txBody>
      </p:sp>
      <p:sp>
        <p:nvSpPr>
          <p:cNvPr id="3" name="Subtitle 2"/>
          <p:cNvSpPr>
            <a:spLocks noGrp="1"/>
          </p:cNvSpPr>
          <p:nvPr>
            <p:ph type="subTitle" idx="1"/>
          </p:nvPr>
        </p:nvSpPr>
        <p:spPr/>
        <p:txBody>
          <a:bodyPr/>
          <a:lstStyle/>
          <a:p>
            <a:r>
              <a:rPr lang="en-US" dirty="0" err="1" smtClean="0"/>
              <a:t>Helaina</a:t>
            </a:r>
            <a:r>
              <a:rPr lang="en-US" dirty="0" smtClean="0"/>
              <a:t> </a:t>
            </a:r>
            <a:r>
              <a:rPr lang="en-US" dirty="0" err="1" smtClean="0"/>
              <a:t>Dollins</a:t>
            </a:r>
            <a:endParaRPr lang="en-US" dirty="0" smtClean="0"/>
          </a:p>
          <a:p>
            <a:r>
              <a:rPr lang="en-US" dirty="0" smtClean="0"/>
              <a:t>Ally Carroll</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2819401"/>
            <a:ext cx="2685669"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481143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Description</a:t>
            </a:r>
            <a:endParaRPr lang="en-US" dirty="0"/>
          </a:p>
        </p:txBody>
      </p:sp>
      <p:sp>
        <p:nvSpPr>
          <p:cNvPr id="3" name="Content Placeholder 2"/>
          <p:cNvSpPr>
            <a:spLocks noGrp="1"/>
          </p:cNvSpPr>
          <p:nvPr>
            <p:ph sz="half" idx="1"/>
          </p:nvPr>
        </p:nvSpPr>
        <p:spPr/>
        <p:txBody>
          <a:bodyPr>
            <a:normAutofit fontScale="92500" lnSpcReduction="10000"/>
          </a:bodyPr>
          <a:lstStyle/>
          <a:p>
            <a:r>
              <a:rPr lang="en-US" dirty="0" smtClean="0"/>
              <a:t>Spinal cord injuries usually begin with a blow that fractures or dislocates your vertebrae, the bone disks that make up your spine.</a:t>
            </a:r>
          </a:p>
          <a:p>
            <a:r>
              <a:rPr lang="en-US" dirty="0" smtClean="0"/>
              <a:t>Most injuries don't sever your spinal cord. Instead, they cause damage when pieces of vertebrae tear into cord tissue or press down on the nerve parts that carry signals. </a:t>
            </a:r>
            <a:endParaRPr lang="en-US" dirty="0"/>
          </a:p>
        </p:txBody>
      </p:sp>
      <p:sp>
        <p:nvSpPr>
          <p:cNvPr id="4" name="Content Placeholder 3"/>
          <p:cNvSpPr>
            <a:spLocks noGrp="1"/>
          </p:cNvSpPr>
          <p:nvPr>
            <p:ph sz="half" idx="2"/>
          </p:nvPr>
        </p:nvSpPr>
        <p:spPr/>
        <p:txBody>
          <a:bodyPr>
            <a:normAutofit fontScale="92500" lnSpcReduction="10000"/>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1295400"/>
            <a:ext cx="2971800" cy="4826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72818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3" name="Content Placeholder 2"/>
          <p:cNvSpPr>
            <a:spLocks noGrp="1"/>
          </p:cNvSpPr>
          <p:nvPr>
            <p:ph sz="half" idx="1"/>
          </p:nvPr>
        </p:nvSpPr>
        <p:spPr/>
        <p:txBody>
          <a:bodyPr/>
          <a:lstStyle/>
          <a:p>
            <a:r>
              <a:rPr lang="en-US" dirty="0" smtClean="0"/>
              <a:t>In a complete spinal cord injury, the cord can't relay messages below the level of the injury. As a result, you are paralyzed below the level of injury. </a:t>
            </a:r>
          </a:p>
          <a:p>
            <a:r>
              <a:rPr lang="en-US" dirty="0" smtClean="0"/>
              <a:t>In an incomplete injury, you have some movement and sensation below the injury. </a:t>
            </a:r>
          </a:p>
          <a:p>
            <a:endParaRPr lang="en-US" dirty="0" smtClean="0"/>
          </a:p>
          <a:p>
            <a:endParaRPr lang="en-US" dirty="0"/>
          </a:p>
        </p:txBody>
      </p:sp>
      <p:sp>
        <p:nvSpPr>
          <p:cNvPr id="5" name="Content Placeholder 4"/>
          <p:cNvSpPr>
            <a:spLocks noGrp="1"/>
          </p:cNvSpPr>
          <p:nvPr>
            <p:ph sz="half" idx="2"/>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0" y="1371600"/>
            <a:ext cx="2714625" cy="507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054234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a:p>
        </p:txBody>
      </p:sp>
      <p:sp>
        <p:nvSpPr>
          <p:cNvPr id="6" name="Content Placeholder 5"/>
          <p:cNvSpPr>
            <a:spLocks noGrp="1"/>
          </p:cNvSpPr>
          <p:nvPr>
            <p:ph sz="half" idx="1"/>
          </p:nvPr>
        </p:nvSpPr>
        <p:spPr/>
        <p:txBody>
          <a:bodyPr>
            <a:normAutofit fontScale="92500"/>
          </a:bodyPr>
          <a:lstStyle/>
          <a:p>
            <a:r>
              <a:rPr lang="en-US" dirty="0"/>
              <a:t>D</a:t>
            </a:r>
            <a:r>
              <a:rPr lang="en-US" dirty="0" smtClean="0"/>
              <a:t>amage </a:t>
            </a:r>
            <a:r>
              <a:rPr lang="en-US" dirty="0"/>
              <a:t>to the spinal cord is known as a </a:t>
            </a:r>
            <a:r>
              <a:rPr lang="en-US" dirty="0" smtClean="0"/>
              <a:t>lesion</a:t>
            </a:r>
            <a:r>
              <a:rPr lang="en-US" dirty="0"/>
              <a:t>.</a:t>
            </a:r>
            <a:endParaRPr lang="en-US" dirty="0" smtClean="0"/>
          </a:p>
          <a:p>
            <a:r>
              <a:rPr lang="en-US" dirty="0"/>
              <a:t>T</a:t>
            </a:r>
            <a:r>
              <a:rPr lang="en-US" dirty="0" smtClean="0"/>
              <a:t>he </a:t>
            </a:r>
            <a:r>
              <a:rPr lang="en-US" dirty="0"/>
              <a:t>paralysis is known as quadriplegia or </a:t>
            </a:r>
            <a:r>
              <a:rPr lang="en-US" dirty="0" err="1" smtClean="0"/>
              <a:t>quadraplegia</a:t>
            </a:r>
            <a:r>
              <a:rPr lang="en-US" dirty="0" smtClean="0"/>
              <a:t>/tetraplegia </a:t>
            </a:r>
            <a:r>
              <a:rPr lang="en-US" dirty="0"/>
              <a:t>if the injury is in the cervical (neck) </a:t>
            </a:r>
            <a:r>
              <a:rPr lang="en-US" dirty="0" smtClean="0"/>
              <a:t>region</a:t>
            </a:r>
            <a:r>
              <a:rPr lang="en-US" dirty="0"/>
              <a:t>.</a:t>
            </a:r>
            <a:endParaRPr lang="en-US" dirty="0" smtClean="0"/>
          </a:p>
          <a:p>
            <a:r>
              <a:rPr lang="en-US" dirty="0" smtClean="0"/>
              <a:t>It is called paraplegia </a:t>
            </a:r>
            <a:r>
              <a:rPr lang="en-US" dirty="0"/>
              <a:t>if the injury is in the thoracic, lumbar or sacral region.</a:t>
            </a:r>
          </a:p>
          <a:p>
            <a:endParaRPr lang="en-US" dirty="0"/>
          </a:p>
        </p:txBody>
      </p:sp>
      <p:pic>
        <p:nvPicPr>
          <p:cNvPr id="6146"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972665" y="2391163"/>
            <a:ext cx="3389670" cy="3493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439239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it affects</a:t>
            </a:r>
            <a:endParaRPr lang="en-US" dirty="0"/>
          </a:p>
        </p:txBody>
      </p:sp>
      <p:sp>
        <p:nvSpPr>
          <p:cNvPr id="3" name="Content Placeholder 2"/>
          <p:cNvSpPr>
            <a:spLocks noGrp="1"/>
          </p:cNvSpPr>
          <p:nvPr>
            <p:ph idx="1"/>
          </p:nvPr>
        </p:nvSpPr>
        <p:spPr/>
        <p:txBody>
          <a:bodyPr/>
          <a:lstStyle/>
          <a:p>
            <a:r>
              <a:rPr lang="en-US" dirty="0" smtClean="0"/>
              <a:t>If affects the nerves in the spinal canal.</a:t>
            </a:r>
          </a:p>
          <a:p>
            <a:r>
              <a:rPr lang="en-US" dirty="0" smtClean="0"/>
              <a:t>Injury to cervical spine affects </a:t>
            </a:r>
            <a:br>
              <a:rPr lang="en-US" dirty="0" smtClean="0"/>
            </a:br>
            <a:r>
              <a:rPr lang="en-US" dirty="0" smtClean="0"/>
              <a:t>nerves in arms. </a:t>
            </a:r>
          </a:p>
          <a:p>
            <a:r>
              <a:rPr lang="en-US" dirty="0" smtClean="0"/>
              <a:t>Thoracic spine affect nerves in </a:t>
            </a:r>
            <a:br>
              <a:rPr lang="en-US" dirty="0" smtClean="0"/>
            </a:br>
            <a:r>
              <a:rPr lang="en-US" dirty="0" smtClean="0"/>
              <a:t>chest and abdominals. </a:t>
            </a:r>
          </a:p>
          <a:p>
            <a:r>
              <a:rPr lang="en-US" dirty="0" smtClean="0"/>
              <a:t>From L1 down affects the nerves </a:t>
            </a:r>
            <a:br>
              <a:rPr lang="en-US" dirty="0" smtClean="0"/>
            </a:br>
            <a:r>
              <a:rPr lang="en-US" dirty="0" smtClean="0"/>
              <a:t>in the legs and lower body. </a:t>
            </a:r>
            <a:endParaRPr lang="en-US"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2590800"/>
            <a:ext cx="3255818"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955220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a:t>
            </a:r>
            <a:endParaRPr lang="en-US" dirty="0"/>
          </a:p>
        </p:txBody>
      </p:sp>
      <p:sp>
        <p:nvSpPr>
          <p:cNvPr id="3" name="Content Placeholder 2"/>
          <p:cNvSpPr>
            <a:spLocks noGrp="1"/>
          </p:cNvSpPr>
          <p:nvPr>
            <p:ph sz="half" idx="1"/>
          </p:nvPr>
        </p:nvSpPr>
        <p:spPr/>
        <p:txBody>
          <a:bodyPr>
            <a:normAutofit fontScale="77500" lnSpcReduction="20000"/>
          </a:bodyPr>
          <a:lstStyle/>
          <a:p>
            <a:r>
              <a:rPr lang="en-US" dirty="0"/>
              <a:t>T</a:t>
            </a:r>
            <a:r>
              <a:rPr lang="en-US" dirty="0" smtClean="0"/>
              <a:t>here's no way to reverse damage to the spinal cord. But, researchers are continually working on new treatments, including medications that may promote nerve cell regeneration or improve the function of the nerves that remain after a spinal cord injury. </a:t>
            </a:r>
          </a:p>
          <a:p>
            <a:r>
              <a:rPr lang="en-US" dirty="0" smtClean="0"/>
              <a:t>Spinal cord injury treatment focuses on preventing further injury and empowering people with a spinal cord injury to return to an active and productive life.</a:t>
            </a:r>
          </a:p>
          <a:p>
            <a:endParaRPr lang="en-US" dirty="0"/>
          </a:p>
        </p:txBody>
      </p:sp>
      <p:sp>
        <p:nvSpPr>
          <p:cNvPr id="4" name="Content Placeholder 3"/>
          <p:cNvSpPr>
            <a:spLocks noGrp="1"/>
          </p:cNvSpPr>
          <p:nvPr>
            <p:ph sz="half" idx="2"/>
          </p:nvPr>
        </p:nvSpPr>
        <p:spPr/>
        <p:txBody>
          <a:bodyPr>
            <a:normAutofit fontScale="77500" lnSpcReduction="20000"/>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362200"/>
            <a:ext cx="4229100" cy="281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82019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a:t>
            </a:r>
            <a:endParaRPr lang="en-US" dirty="0"/>
          </a:p>
        </p:txBody>
      </p:sp>
      <p:sp>
        <p:nvSpPr>
          <p:cNvPr id="3" name="Content Placeholder 2"/>
          <p:cNvSpPr>
            <a:spLocks noGrp="1"/>
          </p:cNvSpPr>
          <p:nvPr>
            <p:ph sz="half" idx="1"/>
          </p:nvPr>
        </p:nvSpPr>
        <p:spPr/>
        <p:txBody>
          <a:bodyPr>
            <a:normAutofit/>
          </a:bodyPr>
          <a:lstStyle/>
          <a:p>
            <a:r>
              <a:rPr lang="en-US" dirty="0" smtClean="0"/>
              <a:t>Trauma </a:t>
            </a:r>
          </a:p>
          <a:p>
            <a:pPr lvl="1"/>
            <a:r>
              <a:rPr lang="en-US" dirty="0" smtClean="0"/>
              <a:t>Car</a:t>
            </a:r>
          </a:p>
          <a:p>
            <a:pPr lvl="1"/>
            <a:r>
              <a:rPr lang="en-US" dirty="0"/>
              <a:t>M</a:t>
            </a:r>
            <a:r>
              <a:rPr lang="en-US" dirty="0" smtClean="0"/>
              <a:t>otorcycle accident </a:t>
            </a:r>
          </a:p>
          <a:p>
            <a:pPr lvl="1"/>
            <a:r>
              <a:rPr lang="en-US" dirty="0" smtClean="0"/>
              <a:t>Gunshot </a:t>
            </a:r>
          </a:p>
          <a:p>
            <a:pPr lvl="1"/>
            <a:r>
              <a:rPr lang="en-US" dirty="0" smtClean="0"/>
              <a:t>Falls </a:t>
            </a:r>
          </a:p>
          <a:p>
            <a:pPr lvl="1"/>
            <a:r>
              <a:rPr lang="en-US" dirty="0"/>
              <a:t>S</a:t>
            </a:r>
            <a:r>
              <a:rPr lang="en-US" dirty="0" smtClean="0"/>
              <a:t>ports injuries</a:t>
            </a:r>
          </a:p>
        </p:txBody>
      </p:sp>
      <p:sp>
        <p:nvSpPr>
          <p:cNvPr id="4" name="Content Placeholder 3"/>
          <p:cNvSpPr>
            <a:spLocks noGrp="1"/>
          </p:cNvSpPr>
          <p:nvPr>
            <p:ph sz="half" idx="2"/>
          </p:nvPr>
        </p:nvSpPr>
        <p:spPr/>
        <p:txBody>
          <a:bodyPr>
            <a:normAutofit/>
          </a:bodyPr>
          <a:lstStyle/>
          <a:p>
            <a:r>
              <a:rPr lang="en-US" dirty="0"/>
              <a:t>Disease </a:t>
            </a:r>
            <a:endParaRPr lang="en-US" dirty="0" smtClean="0"/>
          </a:p>
          <a:p>
            <a:pPr lvl="1"/>
            <a:r>
              <a:rPr lang="en-US" dirty="0" smtClean="0"/>
              <a:t>Transverse Myelitis</a:t>
            </a:r>
          </a:p>
          <a:p>
            <a:pPr lvl="1"/>
            <a:r>
              <a:rPr lang="en-US" dirty="0" smtClean="0"/>
              <a:t>Polio</a:t>
            </a:r>
          </a:p>
          <a:p>
            <a:pPr lvl="1"/>
            <a:r>
              <a:rPr lang="en-US" dirty="0" err="1" smtClean="0"/>
              <a:t>Spina</a:t>
            </a:r>
            <a:r>
              <a:rPr lang="en-US" dirty="0" smtClean="0"/>
              <a:t> </a:t>
            </a:r>
            <a:r>
              <a:rPr lang="en-US" dirty="0"/>
              <a:t>Bifida</a:t>
            </a:r>
            <a:r>
              <a:rPr lang="en-US" dirty="0" smtClean="0"/>
              <a:t>,</a:t>
            </a:r>
          </a:p>
          <a:p>
            <a:pPr lvl="1"/>
            <a:r>
              <a:rPr lang="en-US" dirty="0" err="1" smtClean="0"/>
              <a:t>Friedreich's</a:t>
            </a:r>
            <a:r>
              <a:rPr lang="en-US" dirty="0" smtClean="0"/>
              <a:t> Ataxia</a:t>
            </a:r>
          </a:p>
          <a:p>
            <a:pPr lvl="1"/>
            <a:r>
              <a:rPr lang="en-US" dirty="0" smtClean="0"/>
              <a:t>Spinal </a:t>
            </a:r>
            <a:r>
              <a:rPr lang="en-US" dirty="0"/>
              <a:t>cord </a:t>
            </a:r>
            <a:r>
              <a:rPr lang="en-US" dirty="0" smtClean="0"/>
              <a:t>tumor</a:t>
            </a:r>
          </a:p>
          <a:p>
            <a:pPr lvl="1"/>
            <a:r>
              <a:rPr lang="en-US" dirty="0" smtClean="0"/>
              <a:t>Spinal stenosis</a:t>
            </a:r>
            <a:endParaRPr lang="en-US" dirty="0"/>
          </a:p>
          <a:p>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4447309"/>
            <a:ext cx="1905000" cy="2266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5815897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59</TotalTime>
  <Words>270</Words>
  <Application>Microsoft Office PowerPoint</Application>
  <PresentationFormat>On-screen Show (4:3)</PresentationFormat>
  <Paragraphs>33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Flow</vt:lpstr>
      <vt:lpstr>Spinal Cord Injuries</vt:lpstr>
      <vt:lpstr>Description</vt:lpstr>
      <vt:lpstr>PowerPoint Presentation</vt:lpstr>
      <vt:lpstr>PowerPoint Presentation</vt:lpstr>
      <vt:lpstr>What it affects</vt:lpstr>
      <vt:lpstr>Treatment</vt:lpstr>
      <vt:lpstr>Causes</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Spinal Cord Injuries</dc:title>
  <dc:creator>HELAINA B DOLLINS (745)</dc:creator>
  <cp:lastModifiedBy>HELAINA B DOLLINS (745)</cp:lastModifiedBy>
  <cp:revision>7</cp:revision>
  <dcterms:created xsi:type="dcterms:W3CDTF">2012-03-15T13:13:17Z</dcterms:created>
  <dcterms:modified xsi:type="dcterms:W3CDTF">2012-03-19T13:19:14Z</dcterms:modified>
</cp:coreProperties>
</file>